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Public Sans" panose="020B0604020202020204" charset="0"/>
      <p:regular r:id="rId15"/>
    </p:embeddedFont>
    <p:embeddedFont>
      <p:font typeface="Public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22" autoAdjust="0"/>
  </p:normalViewPr>
  <p:slideViewPr>
    <p:cSldViewPr>
      <p:cViewPr varScale="1">
        <p:scale>
          <a:sx n="40" d="100"/>
          <a:sy n="40" d="100"/>
        </p:scale>
        <p:origin x="8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83047-C0CD-40A5-9A1B-0DFB018BE4A7}" type="datetimeFigureOut">
              <a:rPr lang="en-PK" smtClean="0"/>
              <a:t>05/05/2024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9A9A8-7F77-426C-89BD-FEACE38F75C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7387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A9A8-7F77-426C-89BD-FEACE38F75CE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1352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51DBD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5785" y="0"/>
            <a:ext cx="11092215" cy="10287000"/>
            <a:chOff x="0" y="0"/>
            <a:chExt cx="1478962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079" r="14079"/>
            <a:stretch>
              <a:fillRect/>
            </a:stretch>
          </p:blipFill>
          <p:spPr>
            <a:xfrm>
              <a:off x="0" y="0"/>
              <a:ext cx="1478962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7195784" y="0"/>
            <a:ext cx="10308313" cy="10287000"/>
          </a:xfrm>
          <a:custGeom>
            <a:avLst/>
            <a:gdLst/>
            <a:ahLst/>
            <a:cxnLst/>
            <a:rect l="l" t="t" r="r" b="b"/>
            <a:pathLst>
              <a:path w="10417552" h="10417552">
                <a:moveTo>
                  <a:pt x="0" y="0"/>
                </a:moveTo>
                <a:lnTo>
                  <a:pt x="10417552" y="0"/>
                </a:lnTo>
                <a:lnTo>
                  <a:pt x="10417552" y="10417552"/>
                </a:lnTo>
                <a:lnTo>
                  <a:pt x="0" y="10417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1508945"/>
            <a:ext cx="10688254" cy="463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4"/>
              </a:lnSpc>
            </a:pPr>
            <a:r>
              <a:rPr lang="en-US" sz="10247" dirty="0">
                <a:solidFill>
                  <a:srgbClr val="FFFFFF"/>
                </a:solidFill>
                <a:latin typeface="Public Sans"/>
              </a:rPr>
              <a:t>HOSPITAL MANAGMENT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92936"/>
            <a:ext cx="7000592" cy="1686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4858" dirty="0">
                <a:solidFill>
                  <a:srgbClr val="FFFFFF"/>
                </a:solidFill>
                <a:latin typeface="Public Sans"/>
              </a:rPr>
              <a:t>Tayyaba Saeed-8644</a:t>
            </a:r>
          </a:p>
          <a:p>
            <a:pPr algn="l">
              <a:lnSpc>
                <a:spcPts val="6801"/>
              </a:lnSpc>
            </a:pPr>
            <a:r>
              <a:rPr lang="en-US" sz="4858" dirty="0">
                <a:solidFill>
                  <a:srgbClr val="FFFFFF"/>
                </a:solidFill>
                <a:latin typeface="Public Sans"/>
              </a:rPr>
              <a:t>Jaweria  Afzal- 8586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74981" y="6625174"/>
            <a:ext cx="927099" cy="168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4858" dirty="0">
                <a:solidFill>
                  <a:srgbClr val="FFFFFF"/>
                </a:solidFill>
                <a:latin typeface="Public Sans"/>
              </a:rPr>
              <a:t>01</a:t>
            </a:r>
          </a:p>
          <a:p>
            <a:pPr algn="l">
              <a:lnSpc>
                <a:spcPts val="6801"/>
              </a:lnSpc>
            </a:pPr>
            <a:r>
              <a:rPr lang="en-US" sz="4858" dirty="0">
                <a:solidFill>
                  <a:srgbClr val="FFFFFF"/>
                </a:solidFill>
                <a:latin typeface="Public Sans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25239" y="650390"/>
            <a:ext cx="9462761" cy="7063911"/>
            <a:chOff x="0" y="0"/>
            <a:chExt cx="12617015" cy="94185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645" r="34447"/>
            <a:stretch>
              <a:fillRect/>
            </a:stretch>
          </p:blipFill>
          <p:spPr>
            <a:xfrm>
              <a:off x="0" y="0"/>
              <a:ext cx="6206907" cy="94185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680" r="30847"/>
            <a:stretch>
              <a:fillRect/>
            </a:stretch>
          </p:blipFill>
          <p:spPr>
            <a:xfrm>
              <a:off x="6410107" y="0"/>
              <a:ext cx="6206907" cy="941854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0"/>
            <a:ext cx="8942652" cy="10287000"/>
            <a:chOff x="0" y="0"/>
            <a:chExt cx="235526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5266" cy="2709333"/>
            </a:xfrm>
            <a:custGeom>
              <a:avLst/>
              <a:gdLst/>
              <a:ahLst/>
              <a:cxnLst/>
              <a:rect l="l" t="t" r="r" b="b"/>
              <a:pathLst>
                <a:path w="2355266" h="2709333">
                  <a:moveTo>
                    <a:pt x="0" y="0"/>
                  </a:moveTo>
                  <a:lnTo>
                    <a:pt x="2355266" y="0"/>
                  </a:lnTo>
                  <a:lnTo>
                    <a:pt x="23552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5526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0600" y="419100"/>
            <a:ext cx="4116354" cy="8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 dirty="0">
                <a:solidFill>
                  <a:srgbClr val="FFFFFF"/>
                </a:solidFill>
                <a:latin typeface="Public Sans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7549" y="1707202"/>
            <a:ext cx="8167553" cy="12348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Canva Sans" panose="020B0604020202020204" charset="0"/>
              </a:rPr>
              <a:t>Welcome to our Hospital Management System!</a:t>
            </a:r>
          </a:p>
          <a:p>
            <a:pPr algn="just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Canva Sans" panose="020B0604020202020204" charset="0"/>
              </a:rPr>
              <a:t> It's like a helpful assistant for hospitals. </a:t>
            </a:r>
            <a:r>
              <a:rPr lang="en-US" sz="3600" dirty="0">
                <a:solidFill>
                  <a:schemeClr val="bg1"/>
                </a:solidFill>
                <a:latin typeface="Canva Sans" panose="020B0604020202020204" charset="0"/>
              </a:rPr>
              <a:t>The project includes multiple Windows Forms Welcome, Login, Home, Doctor, Patient, and Diagnosis forms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>
                <a:solidFill>
                  <a:schemeClr val="bg1"/>
                </a:solidFill>
                <a:latin typeface="Canva Sans" panose="020B0604020202020204" charset="0"/>
              </a:rPr>
              <a:t> Each form has a distinct role, covering authentication, navigation, and data management for doctors, patients, and diagnoses. </a:t>
            </a:r>
            <a:r>
              <a:rPr lang="en-US" sz="3264" dirty="0">
                <a:solidFill>
                  <a:srgbClr val="FFFFFF"/>
                </a:solidFill>
                <a:latin typeface="Canva Sans" panose="020B0604020202020204" charset="0"/>
              </a:rPr>
              <a:t>It's designed to make hospital life simpler, so doctors and nurses can spend more time caring for patients and less time on paperwork.</a:t>
            </a: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  <a:p>
            <a:pPr algn="just">
              <a:lnSpc>
                <a:spcPts val="4570"/>
              </a:lnSpc>
            </a:pPr>
            <a:endParaRPr lang="en-US" sz="3264" dirty="0">
              <a:solidFill>
                <a:srgbClr val="FFFFFF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1837" y="4426521"/>
            <a:ext cx="2002917" cy="20029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4410" y="4086231"/>
            <a:ext cx="2683496" cy="268349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1984" y="2100431"/>
            <a:ext cx="1463701" cy="14637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36462" y="1804854"/>
            <a:ext cx="1819450" cy="18194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92935" y="7195093"/>
            <a:ext cx="1287053" cy="128705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59659" y="5153302"/>
            <a:ext cx="1852999" cy="61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2038">
                <a:solidFill>
                  <a:srgbClr val="FFFFFF"/>
                </a:solidFill>
                <a:latin typeface="Public Sans Bold"/>
              </a:rPr>
              <a:t>Feautures</a:t>
            </a:r>
          </a:p>
          <a:p>
            <a:pPr algn="ctr">
              <a:lnSpc>
                <a:spcPts val="2425"/>
              </a:lnSpc>
            </a:pPr>
            <a:r>
              <a:rPr lang="en-US" sz="2038">
                <a:solidFill>
                  <a:srgbClr val="FFFFFF"/>
                </a:solidFill>
                <a:latin typeface="Public Sans Bold"/>
              </a:rPr>
              <a:t>Of HMS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5844" y="2571044"/>
            <a:ext cx="129597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2935" y="7655098"/>
            <a:ext cx="128705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2000" b="1" dirty="0">
                <a:solidFill>
                  <a:srgbClr val="FFFFFF"/>
                </a:solidFill>
                <a:latin typeface="Public Sans"/>
              </a:rPr>
              <a:t>Navigation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39117" y="2452616"/>
            <a:ext cx="1593673" cy="52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sz="2000" b="1" dirty="0">
                <a:solidFill>
                  <a:schemeClr val="bg1"/>
                </a:solidFill>
              </a:rPr>
              <a:t>Authentication System</a:t>
            </a:r>
            <a:endParaRPr lang="en-US" sz="2000" b="1" dirty="0">
              <a:solidFill>
                <a:schemeClr val="bg1"/>
              </a:solidFill>
              <a:latin typeface="Public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561837" y="5244459"/>
            <a:ext cx="2002917" cy="64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2000" b="1" dirty="0">
                <a:solidFill>
                  <a:srgbClr val="FFFFFF"/>
                </a:solidFill>
                <a:latin typeface="Public Sans"/>
              </a:rPr>
              <a:t>User </a:t>
            </a:r>
          </a:p>
          <a:p>
            <a:pPr algn="ctr">
              <a:lnSpc>
                <a:spcPts val="2619"/>
              </a:lnSpc>
            </a:pPr>
            <a:r>
              <a:rPr lang="en-US" sz="2000" b="1" dirty="0">
                <a:solidFill>
                  <a:srgbClr val="FFFFFF"/>
                </a:solidFill>
                <a:latin typeface="Public Sans"/>
              </a:rPr>
              <a:t>Interface</a:t>
            </a:r>
          </a:p>
        </p:txBody>
      </p:sp>
      <p:sp>
        <p:nvSpPr>
          <p:cNvPr id="22" name="AutoShape 22"/>
          <p:cNvSpPr/>
          <p:nvPr/>
        </p:nvSpPr>
        <p:spPr>
          <a:xfrm flipH="1" flipV="1">
            <a:off x="1309506" y="3482334"/>
            <a:ext cx="340813" cy="72208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 flipV="1">
            <a:off x="2715891" y="6634492"/>
            <a:ext cx="310477" cy="64304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>
            <a:off x="2912061" y="3482334"/>
            <a:ext cx="861370" cy="86137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H="1" flipV="1">
            <a:off x="3527906" y="5427980"/>
            <a:ext cx="103393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7375112" y="1144566"/>
            <a:ext cx="7055996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2"/>
              </a:lnSpc>
            </a:pPr>
            <a:r>
              <a:rPr lang="en-US" sz="4321" dirty="0">
                <a:solidFill>
                  <a:srgbClr val="FFFFFF"/>
                </a:solidFill>
                <a:latin typeface="Public Sans"/>
              </a:rPr>
              <a:t>HOSPITAL MANAGEMENT SYSTEM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51644" y="192491"/>
            <a:ext cx="5896067" cy="64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4275" dirty="0">
                <a:solidFill>
                  <a:srgbClr val="FFFFFF"/>
                </a:solidFill>
                <a:latin typeface="Public Sans"/>
              </a:rPr>
              <a:t>FEATURES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45804" y="2962338"/>
            <a:ext cx="10662656" cy="730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Canva Sans" panose="020B0604020202020204" charset="0"/>
              </a:rPr>
              <a:t>Authentication System: </a:t>
            </a:r>
            <a:r>
              <a:rPr lang="en-US" sz="2800" dirty="0">
                <a:solidFill>
                  <a:schemeClr val="bg1"/>
                </a:solidFill>
                <a:latin typeface="Canva Sans" panose="020B0604020202020204" charset="0"/>
              </a:rPr>
              <a:t>The application begins with a login form where users are required to enter their username and password. If the credentials match, users are directed to the home page; otherwise, an error message is displayed.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Canva Sans" panose="020B0604020202020204" charset="0"/>
              </a:rPr>
              <a:t>Navigation: </a:t>
            </a:r>
            <a:r>
              <a:rPr lang="en-US" sz="2800" dirty="0">
                <a:solidFill>
                  <a:schemeClr val="bg1"/>
                </a:solidFill>
                <a:latin typeface="Canva Sans" panose="020B0604020202020204" charset="0"/>
              </a:rPr>
              <a:t>Once logged in, users can navigate through different sections of the application using buttons. Sections include Home, Doctor, Patient, and Diagnosis.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Canva Sans" panose="020B0604020202020204" charset="0"/>
              </a:rPr>
              <a:t>Data Management: </a:t>
            </a:r>
            <a:r>
              <a:rPr lang="en-US" sz="2800" dirty="0">
                <a:solidFill>
                  <a:schemeClr val="bg1"/>
                </a:solidFill>
                <a:latin typeface="Canva Sans" panose="020B0604020202020204" charset="0"/>
              </a:rPr>
              <a:t>Each section (Doctor, Patient, Diagnosis) allows users to perform CRUD operations (Create, Read, Update, Delete) on respective data tables stored in Access databases (Doctor.accdb, Patient.accdb, Diagnosis.accdb).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Canva Sans" panose="020B0604020202020204" charset="0"/>
              </a:rPr>
              <a:t>User Interface: </a:t>
            </a:r>
            <a:r>
              <a:rPr lang="en-US" sz="2800" dirty="0">
                <a:solidFill>
                  <a:schemeClr val="bg1"/>
                </a:solidFill>
                <a:latin typeface="Canva Sans" panose="020B0604020202020204" charset="0"/>
              </a:rPr>
              <a:t>The UI is designed using Windows Forms controls like buttons, textboxes, labels, DataGrid views, etc. It provides a user-friendly interface for interacting with the application.</a:t>
            </a:r>
          </a:p>
          <a:p>
            <a:pPr algn="just">
              <a:lnSpc>
                <a:spcPts val="3219"/>
              </a:lnSpc>
            </a:pPr>
            <a:endParaRPr lang="en-US" sz="280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ue Powerpoint Images – Browse 99,443 Stock Photos, Vectors, and Video |  Adobe Stock">
            <a:extLst>
              <a:ext uri="{FF2B5EF4-FFF2-40B4-BE49-F238E27FC236}">
                <a16:creationId xmlns:a16="http://schemas.microsoft.com/office/drawing/2014/main" id="{C3FA4438-E619-670D-92F8-1F2F48BF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54"/>
            <a:ext cx="18288000" cy="1027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B6404-4413-BED1-5022-D53EA251D2CC}"/>
              </a:ext>
            </a:extLst>
          </p:cNvPr>
          <p:cNvSpPr txBox="1"/>
          <p:nvPr/>
        </p:nvSpPr>
        <p:spPr>
          <a:xfrm>
            <a:off x="304800" y="668257"/>
            <a:ext cx="121920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chemeClr val="bg1"/>
                </a:solidFill>
                <a:latin typeface="Canva Sans" panose="020B0604020202020204" charset="0"/>
              </a:rPr>
              <a:t>Functionalities: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Canva Sans" panose="020B060402020202020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Login: </a:t>
            </a:r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Users must authenticate themselves using a username and password to access the system. Invalid credentials result in an error message.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bg1"/>
              </a:solidFill>
              <a:latin typeface="Canva Sans" panose="020B060402020202020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Navigation: </a:t>
            </a:r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Users can move between different sections of the application using navigation buttons.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3200" b="1" dirty="0">
              <a:solidFill>
                <a:schemeClr val="bg1"/>
              </a:solidFill>
              <a:latin typeface="Canva Sans" panose="020B060402020202020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Data Management:</a:t>
            </a:r>
          </a:p>
          <a:p>
            <a:pPr algn="just"/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    1. Doctor Section: </a:t>
            </a:r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Users can add, update, and delete doctor records.   </a:t>
            </a:r>
          </a:p>
          <a:p>
            <a:pPr algn="just"/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    2. Patient  Section: </a:t>
            </a:r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Users can add, update, and delete patient records.</a:t>
            </a:r>
          </a:p>
          <a:p>
            <a:pPr algn="just"/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   3. Diagnosis Section: </a:t>
            </a:r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Users can add, update, and delete diagnosis records.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3200" b="1" dirty="0">
              <a:solidFill>
                <a:schemeClr val="bg1"/>
              </a:solidFill>
              <a:latin typeface="Canva Sans" panose="020B060402020202020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Canva Sans" panose="020B0604020202020204" charset="0"/>
              </a:rPr>
              <a:t>Data Display: </a:t>
            </a:r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Data from the databases is displayed in DataGrid Views, allowing users to view records easily.</a:t>
            </a:r>
          </a:p>
        </p:txBody>
      </p:sp>
    </p:spTree>
    <p:extLst>
      <p:ext uri="{BB962C8B-B14F-4D97-AF65-F5344CB8AC3E}">
        <p14:creationId xmlns:p14="http://schemas.microsoft.com/office/powerpoint/2010/main" val="1725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white coat&#10;&#10;Description automatically generated">
            <a:extLst>
              <a:ext uri="{FF2B5EF4-FFF2-40B4-BE49-F238E27FC236}">
                <a16:creationId xmlns:a16="http://schemas.microsoft.com/office/drawing/2014/main" id="{5A461EF1-5D8B-8059-55F6-3C8CAC2A0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38100" y="-13437"/>
            <a:ext cx="5913352" cy="49520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73606" y="13437"/>
            <a:ext cx="109728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199854" y="13437"/>
            <a:ext cx="109728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white coat&#10;&#10;Description automatically generated">
            <a:extLst>
              <a:ext uri="{FF2B5EF4-FFF2-40B4-BE49-F238E27FC236}">
                <a16:creationId xmlns:a16="http://schemas.microsoft.com/office/drawing/2014/main" id="{5D2847BC-4584-77F1-430F-C015D780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6" r="-1" b="-1"/>
          <a:stretch/>
        </p:blipFill>
        <p:spPr>
          <a:xfrm>
            <a:off x="12431736" y="13437"/>
            <a:ext cx="5892078" cy="49520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127236" y="-3984777"/>
            <a:ext cx="109728" cy="182834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erson smiling at camera&#10;&#10;Description automatically generated">
            <a:extLst>
              <a:ext uri="{FF2B5EF4-FFF2-40B4-BE49-F238E27FC236}">
                <a16:creationId xmlns:a16="http://schemas.microsoft.com/office/drawing/2014/main" id="{F4F5BAFC-76FA-07CF-ED25-BBAB43AB6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46" y="13437"/>
            <a:ext cx="6035508" cy="4952034"/>
          </a:xfrm>
          <a:prstGeom prst="rect">
            <a:avLst/>
          </a:prstGeom>
        </p:spPr>
      </p:pic>
      <p:pic>
        <p:nvPicPr>
          <p:cNvPr id="8" name="Picture 7" descr="A person in a white coat&#10;&#10;Description automatically generated">
            <a:extLst>
              <a:ext uri="{FF2B5EF4-FFF2-40B4-BE49-F238E27FC236}">
                <a16:creationId xmlns:a16="http://schemas.microsoft.com/office/drawing/2014/main" id="{1FEC344C-170A-D25C-67F0-CF4CDD7DF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5348402"/>
            <a:ext cx="5989552" cy="4952034"/>
          </a:xfrm>
          <a:prstGeom prst="rect">
            <a:avLst/>
          </a:prstGeom>
        </p:spPr>
      </p:pic>
      <p:pic>
        <p:nvPicPr>
          <p:cNvPr id="9" name="Picture 8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75EDDB11-FAA9-2A44-8966-8AE805DB3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46" y="5348401"/>
            <a:ext cx="6035508" cy="4952035"/>
          </a:xfrm>
          <a:prstGeom prst="rect">
            <a:avLst/>
          </a:prstGeom>
        </p:spPr>
      </p:pic>
      <p:pic>
        <p:nvPicPr>
          <p:cNvPr id="10" name="Picture 9" descr="A screenshot of a medical test&#10;&#10;Description automatically generated">
            <a:extLst>
              <a:ext uri="{FF2B5EF4-FFF2-40B4-BE49-F238E27FC236}">
                <a16:creationId xmlns:a16="http://schemas.microsoft.com/office/drawing/2014/main" id="{D0EFB26C-1A26-14E7-8655-5135E14E7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736" y="5322333"/>
            <a:ext cx="5894364" cy="49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2652" y="0"/>
            <a:ext cx="9345348" cy="5695872"/>
            <a:chOff x="0" y="0"/>
            <a:chExt cx="12460464" cy="75944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745" b="4745"/>
            <a:stretch>
              <a:fillRect/>
            </a:stretch>
          </p:blipFill>
          <p:spPr>
            <a:xfrm>
              <a:off x="0" y="0"/>
              <a:ext cx="6128632" cy="36956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745" b="4745"/>
            <a:stretch>
              <a:fillRect/>
            </a:stretch>
          </p:blipFill>
          <p:spPr>
            <a:xfrm>
              <a:off x="0" y="3898848"/>
              <a:ext cx="6128632" cy="369564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8642" b="8642"/>
            <a:stretch>
              <a:fillRect/>
            </a:stretch>
          </p:blipFill>
          <p:spPr>
            <a:xfrm>
              <a:off x="6331832" y="0"/>
              <a:ext cx="6128632" cy="759449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8942652" cy="10287000"/>
            <a:chOff x="0" y="0"/>
            <a:chExt cx="235526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5266" cy="2709333"/>
            </a:xfrm>
            <a:custGeom>
              <a:avLst/>
              <a:gdLst/>
              <a:ahLst/>
              <a:cxnLst/>
              <a:rect l="l" t="t" r="r" b="b"/>
              <a:pathLst>
                <a:path w="2355266" h="2709333">
                  <a:moveTo>
                    <a:pt x="0" y="0"/>
                  </a:moveTo>
                  <a:lnTo>
                    <a:pt x="2355266" y="0"/>
                  </a:lnTo>
                  <a:lnTo>
                    <a:pt x="23552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5526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6192" y="2266215"/>
            <a:ext cx="7655172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  <a:latin typeface="Canva Sans" panose="020B0604020202020204" charset="0"/>
            </a:endParaRPr>
          </a:p>
          <a:p>
            <a:pPr marL="514350" indent="-514350" algn="just">
              <a:buFont typeface="+mj-lt"/>
              <a:buAutoNum type="alphaUcPeriod"/>
            </a:pPr>
            <a:r>
              <a:rPr lang="en-US" sz="2400" b="1" dirty="0">
                <a:solidFill>
                  <a:schemeClr val="bg1"/>
                </a:solidFill>
                <a:latin typeface="Canva Sans" panose="020B0604020202020204" charset="0"/>
              </a:rPr>
              <a:t>Modular Design: </a:t>
            </a:r>
            <a:r>
              <a:rPr lang="en-US" sz="2400" dirty="0">
                <a:solidFill>
                  <a:schemeClr val="bg1"/>
                </a:solidFill>
                <a:latin typeface="Canva Sans" panose="020B0604020202020204" charset="0"/>
              </a:rPr>
              <a:t>The project is organized into modular forms, enhancing code readability and maintainability. 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en-US" sz="2400" b="1" dirty="0">
                <a:solidFill>
                  <a:schemeClr val="bg1"/>
                </a:solidFill>
                <a:latin typeface="Canva Sans" panose="020B0604020202020204" charset="0"/>
              </a:rPr>
              <a:t>Database Integration: </a:t>
            </a:r>
            <a:r>
              <a:rPr lang="en-US" sz="2400" dirty="0">
                <a:solidFill>
                  <a:schemeClr val="bg1"/>
                </a:solidFill>
                <a:latin typeface="Canva Sans" panose="020B0604020202020204" charset="0"/>
              </a:rPr>
              <a:t>Integration with Access databases facilitates data storage and management, ensuring data persistence and accessibility. 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en-US" sz="2400" b="1" dirty="0">
                <a:solidFill>
                  <a:schemeClr val="bg1"/>
                </a:solidFill>
                <a:latin typeface="Canva Sans" panose="020B0604020202020204" charset="0"/>
              </a:rPr>
              <a:t>User-Friendly UI: </a:t>
            </a:r>
            <a:r>
              <a:rPr lang="en-US" sz="2400" dirty="0">
                <a:solidFill>
                  <a:schemeClr val="bg1"/>
                </a:solidFill>
                <a:latin typeface="Canva Sans" panose="020B0604020202020204" charset="0"/>
              </a:rPr>
              <a:t>The Windows Forms UI offers a familiar and intuitive interface for users to interact with the application easily.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en-US" sz="2400" b="1" dirty="0">
                <a:solidFill>
                  <a:schemeClr val="bg1"/>
                </a:solidFill>
                <a:latin typeface="Canva Sans" panose="020B0604020202020204" charset="0"/>
              </a:rPr>
              <a:t>CRUD Functionality: </a:t>
            </a:r>
            <a:r>
              <a:rPr lang="en-US" sz="2400" dirty="0">
                <a:solidFill>
                  <a:schemeClr val="bg1"/>
                </a:solidFill>
                <a:latin typeface="Canva Sans" panose="020B0604020202020204" charset="0"/>
              </a:rPr>
              <a:t>Users can perform CRUD operations on doctor, patient, and diagnosis data, improving data management efficiency.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en-US" sz="2400" b="1" dirty="0">
                <a:solidFill>
                  <a:schemeClr val="bg1"/>
                </a:solidFill>
                <a:latin typeface="Canva Sans" panose="020B0604020202020204" charset="0"/>
              </a:rPr>
              <a:t>Error Handling: </a:t>
            </a:r>
            <a:r>
              <a:rPr lang="en-US" sz="2400" dirty="0">
                <a:solidFill>
                  <a:schemeClr val="bg1"/>
                </a:solidFill>
                <a:latin typeface="Canva Sans" panose="020B0604020202020204" charset="0"/>
              </a:rPr>
              <a:t>Basic error handling is implemented, enhancing user experience by providing informative feedback.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en-US" sz="2400" b="1" dirty="0">
                <a:solidFill>
                  <a:schemeClr val="bg1"/>
                </a:solidFill>
                <a:latin typeface="Canva Sans" panose="020B0604020202020204" charset="0"/>
              </a:rPr>
              <a:t>Event-Driven Programming: </a:t>
            </a:r>
            <a:r>
              <a:rPr lang="en-US" sz="2400" dirty="0">
                <a:solidFill>
                  <a:schemeClr val="bg1"/>
                </a:solidFill>
                <a:latin typeface="Canva Sans" panose="020B0604020202020204" charset="0"/>
              </a:rPr>
              <a:t>Utilizing event handlers for control actions enables responsive user interactions and efficient code execution.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5414" y="6539738"/>
            <a:ext cx="7997271" cy="378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333"/>
              </a:lnSpc>
              <a:buFont typeface="+mj-lt"/>
              <a:buAutoNum type="alphaUcPeriod"/>
            </a:pPr>
            <a:r>
              <a:rPr lang="en-US" sz="2000" b="1" dirty="0">
                <a:latin typeface="Canva Sans Bold"/>
              </a:rPr>
              <a:t>1.Initial Setup: </a:t>
            </a:r>
            <a:r>
              <a:rPr lang="en-US" sz="2000" dirty="0">
                <a:latin typeface="Canva Sans Bold"/>
              </a:rPr>
              <a:t>Setting up the system needs time, effort, and training for staff. It's like getting everything ready before you start using it.</a:t>
            </a:r>
          </a:p>
          <a:p>
            <a:pPr marL="457200" indent="-457200" algn="just">
              <a:lnSpc>
                <a:spcPts val="4333"/>
              </a:lnSpc>
              <a:buFont typeface="+mj-lt"/>
              <a:buAutoNum type="alphaUcPeriod"/>
            </a:pPr>
            <a:r>
              <a:rPr lang="en-US" sz="2000" b="1" dirty="0">
                <a:latin typeface="Canva Sans Bold"/>
              </a:rPr>
              <a:t>2.Dependency on Technology: </a:t>
            </a:r>
            <a:r>
              <a:rPr lang="en-US" sz="2000" dirty="0">
                <a:latin typeface="Canva Sans Bold"/>
              </a:rPr>
              <a:t>If the system has problems or stops working, it can slow down work and affect patient care. So, having good tech support and reliable equipment is really important.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437" y="1180222"/>
            <a:ext cx="6331128" cy="8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 dirty="0">
                <a:solidFill>
                  <a:srgbClr val="FFFFFF"/>
                </a:solidFill>
                <a:latin typeface="Public Sans"/>
              </a:rPr>
              <a:t>ADVANTAGES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8844" y="5769027"/>
            <a:ext cx="5083377" cy="77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 dirty="0">
                <a:solidFill>
                  <a:srgbClr val="000000"/>
                </a:solidFill>
                <a:latin typeface="Canva Sans"/>
              </a:rPr>
              <a:t>DISADVANTAGES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51DBD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5785" y="0"/>
            <a:ext cx="11092215" cy="10287000"/>
            <a:chOff x="0" y="0"/>
            <a:chExt cx="1478962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079" r="14079"/>
            <a:stretch>
              <a:fillRect/>
            </a:stretch>
          </p:blipFill>
          <p:spPr>
            <a:xfrm>
              <a:off x="0" y="0"/>
              <a:ext cx="1478962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7086546" y="0"/>
            <a:ext cx="10417552" cy="10417552"/>
          </a:xfrm>
          <a:custGeom>
            <a:avLst/>
            <a:gdLst/>
            <a:ahLst/>
            <a:cxnLst/>
            <a:rect l="l" t="t" r="r" b="b"/>
            <a:pathLst>
              <a:path w="10417552" h="10417552">
                <a:moveTo>
                  <a:pt x="0" y="0"/>
                </a:moveTo>
                <a:lnTo>
                  <a:pt x="10417552" y="0"/>
                </a:lnTo>
                <a:lnTo>
                  <a:pt x="10417552" y="10417552"/>
                </a:lnTo>
                <a:lnTo>
                  <a:pt x="0" y="1041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3950" y="803659"/>
            <a:ext cx="6791779" cy="13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0"/>
              </a:lnSpc>
            </a:pPr>
            <a:r>
              <a:rPr lang="en-US" sz="8605">
                <a:solidFill>
                  <a:srgbClr val="FFFFFF"/>
                </a:solidFill>
                <a:latin typeface="Public Sans"/>
              </a:rPr>
              <a:t>CONCUSION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7237" y="2552700"/>
            <a:ext cx="6791779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The Hospital  Management System provides basic functionalities for managing doctors, patients, and diagnoses.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However, it requires further refinement to meet production standards, including database integration and enhanced user experience.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Canva Sans" panose="020B0604020202020204" charset="0"/>
              </a:rPr>
              <a:t>Overall, it serves as a foundational codebase but needs enhancements for robustness and usability.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Blue Images – Browse 136,869 Stock Photos, Vectors, and Video |  Adobe Stock">
            <a:extLst>
              <a:ext uri="{FF2B5EF4-FFF2-40B4-BE49-F238E27FC236}">
                <a16:creationId xmlns:a16="http://schemas.microsoft.com/office/drawing/2014/main" id="{FCFA34CB-8CBD-82FF-E498-6D89E400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" y="0"/>
            <a:ext cx="1827238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F643E-628A-5F92-34E3-EA0BC0E44778}"/>
              </a:ext>
            </a:extLst>
          </p:cNvPr>
          <p:cNvSpPr txBox="1"/>
          <p:nvPr/>
        </p:nvSpPr>
        <p:spPr>
          <a:xfrm>
            <a:off x="3276600" y="3620006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 Black" panose="020B0A04020102020204" pitchFamily="34" charset="0"/>
              </a:rPr>
              <a:t>ANY QUESTION</a:t>
            </a:r>
            <a:endParaRPr lang="en-PK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F60EDD-004F-3992-EA12-FD90E179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617</Words>
  <Application>Microsoft Office PowerPoint</Application>
  <PresentationFormat>Custom</PresentationFormat>
  <Paragraphs>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Wingdings</vt:lpstr>
      <vt:lpstr>Canva Sans</vt:lpstr>
      <vt:lpstr>Canva Sans Bold</vt:lpstr>
      <vt:lpstr>Public Sans</vt:lpstr>
      <vt:lpstr>Public Sans Bold</vt:lpstr>
      <vt:lpstr>Arial</vt:lpstr>
      <vt:lpstr>Calibri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and Professional Hospital Training Presentation</dc:title>
  <dc:creator>JiYa</dc:creator>
  <cp:lastModifiedBy>tayyaba jutt</cp:lastModifiedBy>
  <cp:revision>8</cp:revision>
  <dcterms:created xsi:type="dcterms:W3CDTF">2006-08-16T00:00:00Z</dcterms:created>
  <dcterms:modified xsi:type="dcterms:W3CDTF">2024-05-05T09:56:06Z</dcterms:modified>
  <dc:identifier>DAGEKMX8P-M</dc:identifier>
</cp:coreProperties>
</file>